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6" r:id="rId5"/>
    <p:sldId id="512" r:id="rId6"/>
    <p:sldId id="558" r:id="rId7"/>
    <p:sldId id="601" r:id="rId8"/>
    <p:sldId id="513" r:id="rId9"/>
    <p:sldId id="566" r:id="rId10"/>
    <p:sldId id="373" r:id="rId11"/>
    <p:sldId id="598" r:id="rId12"/>
    <p:sldId id="556" r:id="rId13"/>
    <p:sldId id="569" r:id="rId14"/>
    <p:sldId id="568" r:id="rId15"/>
    <p:sldId id="603" r:id="rId16"/>
    <p:sldId id="595" r:id="rId17"/>
    <p:sldId id="596" r:id="rId18"/>
    <p:sldId id="613" r:id="rId19"/>
    <p:sldId id="604" r:id="rId20"/>
    <p:sldId id="605" r:id="rId21"/>
    <p:sldId id="606" r:id="rId22"/>
    <p:sldId id="607" r:id="rId23"/>
    <p:sldId id="608" r:id="rId24"/>
    <p:sldId id="612" r:id="rId25"/>
    <p:sldId id="550" r:id="rId26"/>
    <p:sldId id="614" r:id="rId27"/>
    <p:sldId id="615" r:id="rId28"/>
    <p:sldId id="616" r:id="rId29"/>
    <p:sldId id="573" r:id="rId30"/>
    <p:sldId id="610" r:id="rId31"/>
    <p:sldId id="611" r:id="rId32"/>
    <p:sldId id="570" r:id="rId33"/>
    <p:sldId id="571" r:id="rId34"/>
    <p:sldId id="586" r:id="rId35"/>
    <p:sldId id="587" r:id="rId36"/>
    <p:sldId id="588" r:id="rId37"/>
    <p:sldId id="580" r:id="rId38"/>
    <p:sldId id="591" r:id="rId39"/>
    <p:sldId id="581" r:id="rId40"/>
    <p:sldId id="61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2" autoAdjust="0"/>
    <p:restoredTop sz="85510" autoAdjust="0"/>
  </p:normalViewPr>
  <p:slideViewPr>
    <p:cSldViewPr snapToGrid="0">
      <p:cViewPr varScale="1">
        <p:scale>
          <a:sx n="108" d="100"/>
          <a:sy n="108" d="100"/>
        </p:scale>
        <p:origin x="1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1CACB-5971-45D4-9C67-FB657E8DB397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EE3EA-2FAB-47B0-973D-F2F6D641B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7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EE3EA-2FAB-47B0-973D-F2F6D641B7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3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= \begin{cases}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1       &amp; \quad \text{if } k =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\,min}{}_j \|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\bar{x}_k \|^2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0  &amp; \quad \text{otherwise}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\end{cases}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= \sum_{n=1}^N \sum_{k=1}^K r_{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\|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\bar{x}_k \|^2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9EE3EA-2FAB-47B0-973D-F2F6D641B75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5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622BE-D8B2-4F97-A3D1-FE7DFE35C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5642A-E4AB-4CF5-9AB6-6A4BC016B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720D7-F72E-4BD6-859F-9172BDC6A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AAFE3-326B-434C-8868-85AE4FFA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31746-7841-4C25-A242-3ECCD984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32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0179B-500A-496D-B4D9-F977820B2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7EB8F-B4BA-44E5-88AC-88224F298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44613-DC20-4985-BA9F-FD9160A7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41043-1250-4111-B31D-F06A98BF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098D8-E6A2-4106-AC9E-C128165DD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53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9BD81D-1246-4B00-A010-388321FE02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597C9-E1FA-4D61-92BB-630BE2C98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6A213-7C75-4546-8719-209016778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AC16E-47A1-48CF-BC45-6C8B3231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F7EC8-FCC5-49F8-95FE-501140C2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525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5BB3D-6C5E-44E6-AA4B-5A6B8E84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DB805-8BE6-4E29-9C78-3D8B73E09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62477-D5B5-4DDD-A5D9-50198EEF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F9E22-7F5C-4AC5-81DE-D70CB1A29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27337-FA8A-4FC9-98C8-16D02D9A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9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BF0DA-C526-440C-9E25-118EE5695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6A23D-1BCE-46E9-BDE5-038B070DF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14AE8-A89F-4AF0-A124-627C96C5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E007E-3A0E-4314-BE35-65A00B25B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07654-312A-49F9-A8A7-E041AEF0E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1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8EA80-9157-46B9-9B6C-866ECB4F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55512-1E79-417B-AF52-B967554888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F5347-824F-45BB-94BB-795BE001F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BD165-3FD6-4EDC-B038-27B6FAB54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670DF-7097-4D69-8812-83D8CD27A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293A0B-7540-4059-9843-355929D0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71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FD613-E280-44CA-A770-834C432C7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27B75-DC09-433C-9F55-300EC8F8B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BBA939-CA30-4F17-87B7-760951DEA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56A096-3BC1-45BF-BC50-E43A20C28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9EAD1-F304-43E7-9440-3CD09AEE57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D91FD4-5E10-4382-843A-45EC2E7A3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C9640-D6E4-47BC-95C6-821D6A3F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57401-4351-40E8-A5AE-99EC9008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59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B5DB-477C-48A9-82E4-9F106960F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14A002-3405-414C-BD0D-4E02A8A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94212-8BB5-49D0-AB4B-36DC204B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984A2-C0C8-4E8D-87D6-271599DD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0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BCF15-D505-48CD-8264-FE5C9795F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1F9DB-CAA2-4020-9012-9F1EF528E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59D5-D7B0-4AB1-9375-2C4F7761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1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2E85-C239-4C22-AD11-10405385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5B297-510E-493F-8C06-041D0A662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2C91D9-41B8-4112-9C50-627E91714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FF5DB-1613-4DC5-87A3-86E6BE1B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C033E-2E39-4F20-B20C-5C24BC11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31C63-D410-40AA-9340-9A3122208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6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C796E-E2C7-4318-8EF7-93A7D84F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41617-2F37-4AC2-B419-EAA8C0AD4F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8A429-F83D-4DB8-8195-20270AE28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8AEFC-C38F-4B3B-AA22-980F0C1C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BD791E-3787-4F78-872B-58723CBB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202F8-480F-486B-BD94-412196ACB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24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6B2CB8-2FD9-4E31-B363-89615416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799CE-A21C-4684-93F1-A267B39C4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8A116-D6CC-4CC6-9E36-248C5BB1D8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86882-1CF3-4E21-89BE-C5CEB392465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686ED-4DCF-44D7-AC26-E894F4A17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59EE5-4619-4AE1-8C4A-7E25B4066B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983F6-BBDA-4E85-87CF-33C01B4242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5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ee87.github.io/data%20science/general/Clustering-with-Scikit-with-GIFs/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shee87.github.io/data%20science/general/Clustering-with-Scikit-with-GIFs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ee87.github.io/data%20science/general/Clustering-with-Scikit-with-GIFs/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ee87.github.io/data%20science/general/Clustering-with-Scikit-with-GIFs/" TargetMode="External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ashee87.github.io/data%20science/general/Clustering-with-Scikit-with-GIFs/" TargetMode="Externa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B932-E397-4929-95D5-E688161E3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DE6D2B-55C7-4A2B-B516-E6D8FFBE9A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CS3300 Data Science</a:t>
            </a:r>
          </a:p>
        </p:txBody>
      </p:sp>
    </p:spTree>
    <p:extLst>
      <p:ext uri="{BB962C8B-B14F-4D97-AF65-F5344CB8AC3E}">
        <p14:creationId xmlns:p14="http://schemas.microsoft.com/office/powerpoint/2010/main" val="953135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7BF5-E1B6-304D-B94A-D9F4B9C5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84377-B642-2D4E-BE8E-861C7562D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172494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230299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45BD-67A5-3846-8F81-91544D1C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Within-Cluster Variance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A605298-50A6-7A44-91BC-E524B432F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Clusters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C5B847E-BEC5-344F-B63B-C357E724F7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EC0D601-A33E-3A4D-88AB-05EB85BCD5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 Clusters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9B187B9-140C-8441-A11C-2D6C712E435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</p:spTree>
    <p:extLst>
      <p:ext uri="{BB962C8B-B14F-4D97-AF65-F5344CB8AC3E}">
        <p14:creationId xmlns:p14="http://schemas.microsoft.com/office/powerpoint/2010/main" val="127316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8DE3-A3A9-AC41-89EB-750B4086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8455C-87E9-8246-BBDB-EB2344BB9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76" y="1825625"/>
            <a:ext cx="7310247" cy="4351338"/>
          </a:xfrm>
        </p:spPr>
      </p:pic>
    </p:spTree>
    <p:extLst>
      <p:ext uri="{BB962C8B-B14F-4D97-AF65-F5344CB8AC3E}">
        <p14:creationId xmlns:p14="http://schemas.microsoft.com/office/powerpoint/2010/main" val="294770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94B4E-1495-4598-8147-74EA03D6D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5261B-6991-4877-B5B3-C99AD40AA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Estimates latent variables to describe clusters</a:t>
            </a:r>
          </a:p>
          <a:p>
            <a:r>
              <a:rPr lang="en-US" dirty="0"/>
              <a:t>Gaussian Mixture Models (estimates mean and covariance)</a:t>
            </a:r>
          </a:p>
          <a:p>
            <a:r>
              <a:rPr lang="en-US" dirty="0"/>
              <a:t>Maximizes log-likelihood of observed data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A3513-F80A-41EC-8BBA-DED3E719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621805"/>
            <a:ext cx="5486400" cy="3086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4183A8-EE09-48F5-94B5-9EC0AA2C2AF6}"/>
              </a:ext>
            </a:extLst>
          </p:cNvPr>
          <p:cNvSpPr/>
          <p:nvPr/>
        </p:nvSpPr>
        <p:spPr>
          <a:xfrm>
            <a:off x="-1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https://dashee87.github.io/data%20science/general/Clustering-with-Scikit-with-GIFs/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07481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E6DD-E497-456F-8902-FF137A83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C778-2349-4341-8FDC-8656A58AD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Density-based spatial clustering of applications with noise</a:t>
            </a:r>
          </a:p>
          <a:p>
            <a:r>
              <a:rPr lang="en-US" sz="2400" dirty="0"/>
              <a:t>Number of clusters not required</a:t>
            </a:r>
          </a:p>
          <a:p>
            <a:r>
              <a:rPr lang="en-US" sz="2400" dirty="0"/>
              <a:t>Expands cluster by looking for points within “neighborhood” of cluster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F9119-E597-4D0B-8A44-53ED9D057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12" y="3228975"/>
            <a:ext cx="3838575" cy="3629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0D2C95-91BF-4B9E-A759-CB67CAE65650}"/>
              </a:ext>
            </a:extLst>
          </p:cNvPr>
          <p:cNvSpPr/>
          <p:nvPr/>
        </p:nvSpPr>
        <p:spPr>
          <a:xfrm>
            <a:off x="-1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https://dashee87.github.io/data%20science/general/Clustering-with-Scikit-with-GIFs/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2542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0D74-D3FB-3848-83AC-0B8FEDAF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8FD8-4CE3-7F4E-8D52-AC85D96DD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clusters using "center" points called centroids</a:t>
            </a:r>
          </a:p>
          <a:p>
            <a:r>
              <a:rPr lang="en-US" dirty="0"/>
              <a:t>Points are assigned to clusters based on distance to the centroids</a:t>
            </a:r>
          </a:p>
          <a:p>
            <a:r>
              <a:rPr lang="en-US" dirty="0"/>
              <a:t>One of the fastest clustering algorithms</a:t>
            </a:r>
          </a:p>
          <a:p>
            <a:r>
              <a:rPr lang="en-US" dirty="0"/>
              <a:t>Generates "evenly sized" clusters</a:t>
            </a:r>
          </a:p>
        </p:txBody>
      </p:sp>
    </p:spTree>
    <p:extLst>
      <p:ext uri="{BB962C8B-B14F-4D97-AF65-F5344CB8AC3E}">
        <p14:creationId xmlns:p14="http://schemas.microsoft.com/office/powerpoint/2010/main" val="242354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D388-8D50-46D3-A344-8670A52B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–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F31FB-07D2-4AAC-81AB-83375085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Randomly initialize the center of the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FA520-AEBF-472F-9FAD-1B3EBB12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325" y="2541555"/>
            <a:ext cx="5575349" cy="3951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761218-F512-4D6F-884B-9C3967EAC5BF}"/>
              </a:ext>
            </a:extLst>
          </p:cNvPr>
          <p:cNvSpPr txBox="1"/>
          <p:nvPr/>
        </p:nvSpPr>
        <p:spPr>
          <a:xfrm>
            <a:off x="8760990" y="6627168"/>
            <a:ext cx="3431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Shimon Ullman et al. 2014 – Center for Brains Minds &amp; Machines</a:t>
            </a:r>
          </a:p>
        </p:txBody>
      </p:sp>
    </p:spTree>
    <p:extLst>
      <p:ext uri="{BB962C8B-B14F-4D97-AF65-F5344CB8AC3E}">
        <p14:creationId xmlns:p14="http://schemas.microsoft.com/office/powerpoint/2010/main" val="427266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D388-8D50-46D3-A344-8670A52B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– step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F31FB-07D2-4AAC-81AB-83375085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cluster membership for each datapoint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AE3EC9-20D8-4859-95AC-B6181771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710" y="2482831"/>
            <a:ext cx="5320563" cy="4017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9EA701-CFB5-47CC-B01F-57D6C54821D7}"/>
              </a:ext>
            </a:extLst>
          </p:cNvPr>
          <p:cNvSpPr txBox="1"/>
          <p:nvPr/>
        </p:nvSpPr>
        <p:spPr>
          <a:xfrm>
            <a:off x="8760990" y="6627168"/>
            <a:ext cx="3431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Shimon Ullman et al. 2014 – Center for Brains Minds &amp; Machines</a:t>
            </a:r>
          </a:p>
        </p:txBody>
      </p:sp>
    </p:spTree>
    <p:extLst>
      <p:ext uri="{BB962C8B-B14F-4D97-AF65-F5344CB8AC3E}">
        <p14:creationId xmlns:p14="http://schemas.microsoft.com/office/powerpoint/2010/main" val="2913776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4EC8A-33E2-4A7B-BE66-CE2B742A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00" y="2508308"/>
            <a:ext cx="5299080" cy="39851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ED388-8D50-46D3-A344-8670A52B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– 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F31FB-07D2-4AAC-81AB-83375085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the new position for the cluster centers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7080CB-B33F-4C05-978E-40E1C350D227}"/>
              </a:ext>
            </a:extLst>
          </p:cNvPr>
          <p:cNvSpPr txBox="1"/>
          <p:nvPr/>
        </p:nvSpPr>
        <p:spPr>
          <a:xfrm>
            <a:off x="8760990" y="6627168"/>
            <a:ext cx="3431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Shimon Ullman et al. 2014 – Center for Brains Minds &amp; Machines</a:t>
            </a:r>
          </a:p>
        </p:txBody>
      </p:sp>
    </p:spTree>
    <p:extLst>
      <p:ext uri="{BB962C8B-B14F-4D97-AF65-F5344CB8AC3E}">
        <p14:creationId xmlns:p14="http://schemas.microsoft.com/office/powerpoint/2010/main" val="343730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D388-8D50-46D3-A344-8670A52B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– step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F31FB-07D2-4AAC-81AB-833750850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the new position for the cluster centers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D529B-E3CB-4ACB-A07F-284C4EC2F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100" y="2508307"/>
            <a:ext cx="5282079" cy="3941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EBD37C-6F8F-49A9-9BE6-035BED25433C}"/>
              </a:ext>
            </a:extLst>
          </p:cNvPr>
          <p:cNvSpPr txBox="1"/>
          <p:nvPr/>
        </p:nvSpPr>
        <p:spPr>
          <a:xfrm>
            <a:off x="8760990" y="6627168"/>
            <a:ext cx="3431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Shimon Ullman et al. 2014 – Center for Brains Minds &amp; Machines</a:t>
            </a:r>
          </a:p>
        </p:txBody>
      </p:sp>
    </p:spTree>
    <p:extLst>
      <p:ext uri="{BB962C8B-B14F-4D97-AF65-F5344CB8AC3E}">
        <p14:creationId xmlns:p14="http://schemas.microsoft.com/office/powerpoint/2010/main" val="260443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3A22-6DEA-4026-B4EC-B8CFBE1A4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E5142-6011-405C-B129-BE8EB8C76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Unsupervised learning is when we have no outcome variable or labels, only a feature matrix</a:t>
            </a:r>
          </a:p>
          <a:p>
            <a:r>
              <a:rPr lang="en-US" dirty="0"/>
              <a:t>Broadly divided into two types:</a:t>
            </a:r>
          </a:p>
          <a:p>
            <a:pPr lvl="1"/>
            <a:r>
              <a:rPr lang="en-US" dirty="0"/>
              <a:t>Dimensionality Reduction</a:t>
            </a:r>
          </a:p>
          <a:p>
            <a:pPr lvl="1"/>
            <a:r>
              <a:rPr lang="en-US" dirty="0"/>
              <a:t>Clustering</a:t>
            </a:r>
          </a:p>
          <a:p>
            <a:r>
              <a:rPr lang="en-US" dirty="0"/>
              <a:t>Great for exploratory data analysis of high-dimensional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550073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D388-8D50-46D3-A344-8670A52B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– Iteration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BD37C-6F8F-49A9-9BE6-035BED25433C}"/>
              </a:ext>
            </a:extLst>
          </p:cNvPr>
          <p:cNvSpPr txBox="1"/>
          <p:nvPr/>
        </p:nvSpPr>
        <p:spPr>
          <a:xfrm>
            <a:off x="8760990" y="6627168"/>
            <a:ext cx="3431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Shimon Ullman et al. 2014 – Center for Brains Minds &amp; Machines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AA3F88-D81D-463A-8246-C61E64104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597" y="2531381"/>
            <a:ext cx="5279393" cy="39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94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D388-8D50-46D3-A344-8670A52BA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– Iteration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BD37C-6F8F-49A9-9BE6-035BED25433C}"/>
              </a:ext>
            </a:extLst>
          </p:cNvPr>
          <p:cNvSpPr txBox="1"/>
          <p:nvPr/>
        </p:nvSpPr>
        <p:spPr>
          <a:xfrm>
            <a:off x="8760990" y="6627168"/>
            <a:ext cx="3431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Shimon Ullman et al. 2014 – Center for Brains Minds &amp; Machines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6A2C7-FE91-4F19-9B71-E1318D338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596" y="2531381"/>
            <a:ext cx="5279393" cy="389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60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3091-967D-FA48-9F71-9CD4406F5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Centroid-Based Optimization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7F9D8A-CD7A-E44F-9D6E-14BBFD9C2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1656" y="1967051"/>
            <a:ext cx="4970885" cy="128515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F0368F-7C82-134A-B977-CCB92AF8F78D}"/>
              </a:ext>
            </a:extLst>
          </p:cNvPr>
          <p:cNvSpPr txBox="1"/>
          <p:nvPr/>
        </p:nvSpPr>
        <p:spPr>
          <a:xfrm>
            <a:off x="1447800" y="4890949"/>
            <a:ext cx="42877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– N x P feature matrix</a:t>
            </a:r>
          </a:p>
          <a:p>
            <a:r>
              <a:rPr lang="en-US" dirty="0"/>
              <a:t>K – number of clusters</a:t>
            </a:r>
          </a:p>
          <a:p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- row n of X</a:t>
            </a:r>
          </a:p>
          <a:p>
            <a:r>
              <a:rPr lang="en-US" dirty="0" err="1"/>
              <a:t>x</a:t>
            </a:r>
            <a:r>
              <a:rPr lang="en-US" baseline="30000" dirty="0" err="1"/>
              <a:t>k</a:t>
            </a:r>
            <a:r>
              <a:rPr lang="en-US" dirty="0"/>
              <a:t> – centroid for cluster k</a:t>
            </a:r>
          </a:p>
          <a:p>
            <a:r>
              <a:rPr lang="en-US" dirty="0" err="1"/>
              <a:t>r</a:t>
            </a:r>
            <a:r>
              <a:rPr lang="en-US" baseline="-25000" dirty="0" err="1"/>
              <a:t>nk</a:t>
            </a:r>
            <a:r>
              <a:rPr lang="en-US" dirty="0"/>
              <a:t> – N x K matrix</a:t>
            </a:r>
            <a:br>
              <a:rPr lang="en-US" dirty="0"/>
            </a:br>
            <a:r>
              <a:rPr lang="en-US" dirty="0"/>
              <a:t>        1 if sample n is in cluster k, 0 otherwise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832CA6-1E61-094B-BF9B-FA12F31F996E}"/>
              </a:ext>
            </a:extLst>
          </p:cNvPr>
          <p:cNvSpPr txBox="1"/>
          <p:nvPr/>
        </p:nvSpPr>
        <p:spPr>
          <a:xfrm>
            <a:off x="838200" y="1546376"/>
            <a:ext cx="494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K cluster (x</a:t>
            </a:r>
            <a:r>
              <a:rPr lang="en-US" baseline="-25000" dirty="0"/>
              <a:t>1</a:t>
            </a:r>
            <a:r>
              <a:rPr lang="en-US" dirty="0"/>
              <a:t>, ..., 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) centers that minimize: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7ACB69-BECE-2F47-917E-B7FEF84A9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8050" y="3379427"/>
            <a:ext cx="78359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4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D4C6-256B-46E6-89BA-5CD45A60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Intra-cluster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9BE4D-6544-482B-B235-32F80DB4B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 of Square errors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EF958-50B9-4254-AD32-33CB5FE2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132" y="2420144"/>
            <a:ext cx="2933700" cy="158115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495E0C3-AADF-4090-94DD-E46D7BCA5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127" y="2568141"/>
            <a:ext cx="4970885" cy="128515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10680C-BBF5-4E0E-A26B-46AB38800972}"/>
              </a:ext>
            </a:extLst>
          </p:cNvPr>
          <p:cNvCxnSpPr/>
          <p:nvPr/>
        </p:nvCxnSpPr>
        <p:spPr>
          <a:xfrm>
            <a:off x="6375633" y="3210718"/>
            <a:ext cx="9060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27FBD4B-6CC3-4963-82DD-723E4538B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83" y="4001294"/>
            <a:ext cx="4285058" cy="28567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EC7B2-758B-4495-83B1-373340C38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79" y="4209979"/>
            <a:ext cx="3659004" cy="2439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813921-89B4-4D4F-9137-36CB344595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373" y="4209979"/>
            <a:ext cx="3662172" cy="24414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2C4E3A-8358-4F03-B7F3-9EC7A9E9AEDA}"/>
              </a:ext>
            </a:extLst>
          </p:cNvPr>
          <p:cNvCxnSpPr>
            <a:cxnSpLocks/>
          </p:cNvCxnSpPr>
          <p:nvPr/>
        </p:nvCxnSpPr>
        <p:spPr>
          <a:xfrm flipH="1">
            <a:off x="3638349" y="5381522"/>
            <a:ext cx="1174283" cy="1626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A7C21-73C7-4083-B5C9-495BDA03E0A0}"/>
              </a:ext>
            </a:extLst>
          </p:cNvPr>
          <p:cNvCxnSpPr>
            <a:cxnSpLocks/>
          </p:cNvCxnSpPr>
          <p:nvPr/>
        </p:nvCxnSpPr>
        <p:spPr>
          <a:xfrm flipH="1" flipV="1">
            <a:off x="6694503" y="5381522"/>
            <a:ext cx="1544722" cy="2009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0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-0.27982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97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D4C6-256B-46E6-89BA-5CD45A60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Intra-cluster variation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7FBD4B-6CC3-4963-82DD-723E4538B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71" y="2000647"/>
            <a:ext cx="4285058" cy="28567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AEC7B2-758B-4495-83B1-373340C38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7" y="2209332"/>
            <a:ext cx="3659004" cy="24393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813921-89B4-4D4F-9137-36CB34459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361" y="2209332"/>
            <a:ext cx="3662172" cy="24414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2C4E3A-8358-4F03-B7F3-9EC7A9E9AEDA}"/>
              </a:ext>
            </a:extLst>
          </p:cNvPr>
          <p:cNvCxnSpPr>
            <a:cxnSpLocks/>
          </p:cNvCxnSpPr>
          <p:nvPr/>
        </p:nvCxnSpPr>
        <p:spPr>
          <a:xfrm flipH="1">
            <a:off x="3724337" y="3380875"/>
            <a:ext cx="1174283" cy="1626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6A7C21-73C7-4083-B5C9-495BDA03E0A0}"/>
              </a:ext>
            </a:extLst>
          </p:cNvPr>
          <p:cNvCxnSpPr>
            <a:cxnSpLocks/>
          </p:cNvCxnSpPr>
          <p:nvPr/>
        </p:nvCxnSpPr>
        <p:spPr>
          <a:xfrm flipH="1" flipV="1">
            <a:off x="6780491" y="3380875"/>
            <a:ext cx="1544722" cy="2009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770AA7A-9772-42A7-A92E-D7DE18C3AB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40" t="29453" r="9455" b="27000"/>
          <a:stretch/>
        </p:blipFill>
        <p:spPr>
          <a:xfrm>
            <a:off x="1307855" y="1555102"/>
            <a:ext cx="1792639" cy="6885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4DA65B-E92D-4A07-AF2A-246E14D04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40" t="29453" r="9454" b="27000"/>
          <a:stretch/>
        </p:blipFill>
        <p:spPr>
          <a:xfrm>
            <a:off x="9171711" y="1501397"/>
            <a:ext cx="1792640" cy="68854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7F7EA-2204-4B13-BB20-1FF235EF94A2}"/>
              </a:ext>
            </a:extLst>
          </p:cNvPr>
          <p:cNvGrpSpPr/>
          <p:nvPr/>
        </p:nvGrpSpPr>
        <p:grpSpPr>
          <a:xfrm>
            <a:off x="1094341" y="4648668"/>
            <a:ext cx="4012306" cy="896692"/>
            <a:chOff x="1367928" y="4648668"/>
            <a:chExt cx="4012306" cy="89669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8080786-E193-4497-ABEF-41460563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7928" y="4648668"/>
              <a:ext cx="1663742" cy="8966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101182-E1DA-42EA-BBEC-F7A6A53C4F3D}"/>
                </a:ext>
              </a:extLst>
            </p:cNvPr>
            <p:cNvSpPr txBox="1"/>
            <p:nvPr/>
          </p:nvSpPr>
          <p:spPr>
            <a:xfrm>
              <a:off x="3031670" y="4927513"/>
              <a:ext cx="234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 379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AB573D-6106-43A9-9DF9-3B620C4E29C9}"/>
              </a:ext>
            </a:extLst>
          </p:cNvPr>
          <p:cNvGrpSpPr/>
          <p:nvPr/>
        </p:nvGrpSpPr>
        <p:grpSpPr>
          <a:xfrm>
            <a:off x="8958198" y="4648668"/>
            <a:ext cx="4012306" cy="896692"/>
            <a:chOff x="1367928" y="4648668"/>
            <a:chExt cx="4012306" cy="89669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0ABC684-EEBD-401A-A6CD-FA5EB3C35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7928" y="4648668"/>
              <a:ext cx="1663742" cy="89669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82AF62-9513-42B9-ABFF-02305CFA4C44}"/>
                </a:ext>
              </a:extLst>
            </p:cNvPr>
            <p:cNvSpPr txBox="1"/>
            <p:nvPr/>
          </p:nvSpPr>
          <p:spPr>
            <a:xfrm>
              <a:off x="3031670" y="4927513"/>
              <a:ext cx="2348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= 114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645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4C793-86E3-9B4F-A2AB-05045BA06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C9042E-504F-7149-876A-A81E36F1E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78" y="1714500"/>
            <a:ext cx="7896445" cy="444175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B5C1836-D0DE-E741-94C9-66C088E67526}"/>
              </a:ext>
            </a:extLst>
          </p:cNvPr>
          <p:cNvSpPr/>
          <p:nvPr/>
        </p:nvSpPr>
        <p:spPr>
          <a:xfrm>
            <a:off x="-1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https://dashee87.github.io/data%20science/general/Clustering-with-Scikit-with-GIFs/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48557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7BF5-E1B6-304D-B94A-D9F4B9C5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 (Ward's)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84377-B642-2D4E-BE8E-861C7562D8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8560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1046685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289D-74ED-4CB9-AD62-9ED4F600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– Example 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8F2C5-E158-4C41-8B07-45AC98F63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182" y="2614194"/>
            <a:ext cx="4048125" cy="2771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EB7C1-6E59-4C3F-98A2-2F593ECF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00" y="3066234"/>
            <a:ext cx="2774075" cy="186769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8D2DFE-89E3-42CD-AD3B-68521FB8A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1257" y="1807559"/>
            <a:ext cx="2924181" cy="1837861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A5E589-8E7C-4E9A-B504-576AD28F1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942" y="3712888"/>
            <a:ext cx="2934496" cy="1951365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0BBBC1D-B9C0-4AFB-951F-B6F9D81ABDE8}"/>
              </a:ext>
            </a:extLst>
          </p:cNvPr>
          <p:cNvSpPr/>
          <p:nvPr/>
        </p:nvSpPr>
        <p:spPr>
          <a:xfrm>
            <a:off x="4572000" y="2854683"/>
            <a:ext cx="134754" cy="117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8AFC5C-B196-4600-8D3D-3F40993B6684}"/>
              </a:ext>
            </a:extLst>
          </p:cNvPr>
          <p:cNvSpPr/>
          <p:nvPr/>
        </p:nvSpPr>
        <p:spPr>
          <a:xfrm>
            <a:off x="4868779" y="3770639"/>
            <a:ext cx="134754" cy="11790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431981-1C7B-493B-A0E6-D1277ABFFC2C}"/>
              </a:ext>
            </a:extLst>
          </p:cNvPr>
          <p:cNvSpPr/>
          <p:nvPr/>
        </p:nvSpPr>
        <p:spPr>
          <a:xfrm>
            <a:off x="5155934" y="4211796"/>
            <a:ext cx="134754" cy="11790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01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A289D-74ED-4CB9-AD62-9ED4F600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– Example 2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F0C3D-3532-4116-996C-98EEB31CC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790" y="2348264"/>
            <a:ext cx="4638675" cy="3143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5B2A34-7526-4B08-8291-F82BB072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3" y="1690688"/>
            <a:ext cx="3155499" cy="2041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0C0283-151B-4A39-B5BD-6E4C69233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83" y="4201429"/>
            <a:ext cx="3155499" cy="2118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F513D3-16D8-41BC-9C67-0D6A3C56F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520" y="1626518"/>
            <a:ext cx="3155499" cy="2095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E76375-CA83-4B9F-A8F1-DE22861F5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1520" y="4156920"/>
            <a:ext cx="3155497" cy="21340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DAF277-4223-4D9B-B34E-69AC253A1FA5}"/>
              </a:ext>
            </a:extLst>
          </p:cNvPr>
          <p:cNvSpPr txBox="1"/>
          <p:nvPr/>
        </p:nvSpPr>
        <p:spPr>
          <a:xfrm>
            <a:off x="1631169" y="372182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AC435B-2BA0-4D9A-A2D7-6C404627ACF2}"/>
              </a:ext>
            </a:extLst>
          </p:cNvPr>
          <p:cNvSpPr txBox="1"/>
          <p:nvPr/>
        </p:nvSpPr>
        <p:spPr>
          <a:xfrm>
            <a:off x="1631168" y="624591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D4E64-6155-492E-830C-D9DE68920966}"/>
              </a:ext>
            </a:extLst>
          </p:cNvPr>
          <p:cNvSpPr txBox="1"/>
          <p:nvPr/>
        </p:nvSpPr>
        <p:spPr>
          <a:xfrm>
            <a:off x="9859196" y="3676101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DE745C-2F47-4F2A-8918-89D8C31C8E69}"/>
              </a:ext>
            </a:extLst>
          </p:cNvPr>
          <p:cNvSpPr txBox="1"/>
          <p:nvPr/>
        </p:nvSpPr>
        <p:spPr>
          <a:xfrm>
            <a:off x="9859196" y="6245918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11</a:t>
            </a:r>
          </a:p>
        </p:txBody>
      </p:sp>
    </p:spTree>
    <p:extLst>
      <p:ext uri="{BB962C8B-B14F-4D97-AF65-F5344CB8AC3E}">
        <p14:creationId xmlns:p14="http://schemas.microsoft.com/office/powerpoint/2010/main" val="801006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A047D86-7AF0-4244-8D18-B6FF4DFB0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 (Ward's)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7E3AA3F-F7FD-2A4E-ACAC-3AB9D81C5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50 Clusters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5DAE90-14D4-3C47-A08D-9E3A83506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25 Clusters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BD8ADFB-86D9-9240-A355-A4F3A235DA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FBF7563C-957A-1F46-8F22-BAA527EF40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</p:spTree>
    <p:extLst>
      <p:ext uri="{BB962C8B-B14F-4D97-AF65-F5344CB8AC3E}">
        <p14:creationId xmlns:p14="http://schemas.microsoft.com/office/powerpoint/2010/main" val="2884817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23037-B461-C446-93D4-3873B300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4B43-6D68-3646-80E2-04D3596C8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clustering problem, we attempt to group data points by similarity</a:t>
            </a:r>
          </a:p>
          <a:p>
            <a:r>
              <a:rPr lang="en-US" dirty="0"/>
              <a:t>State in another way: given a set of data points, we are trying to infer the classes</a:t>
            </a:r>
          </a:p>
          <a:p>
            <a:r>
              <a:rPr lang="en-US" dirty="0"/>
              <a:t>Applications include:</a:t>
            </a:r>
          </a:p>
          <a:p>
            <a:pPr lvl="1"/>
            <a:r>
              <a:rPr lang="en-US" dirty="0"/>
              <a:t>Identifying similar documents (e.g., search results)</a:t>
            </a:r>
          </a:p>
          <a:p>
            <a:pPr lvl="1"/>
            <a:r>
              <a:rPr lang="en-US" dirty="0"/>
              <a:t>Image analysis and compression</a:t>
            </a:r>
          </a:p>
          <a:p>
            <a:pPr lvl="1"/>
            <a:r>
              <a:rPr lang="en-US" dirty="0"/>
              <a:t>Consumer market segmentation</a:t>
            </a:r>
          </a:p>
          <a:p>
            <a:pPr lvl="1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150420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35902C8-9E8F-AB46-A9B4-9673DA1BB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 (Ward's)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1CDB20-B4AE-1747-BA91-2548E6926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Clusters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B18F3E-4525-614E-B6E0-62D046EEC5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2628107"/>
            <a:ext cx="5157786" cy="3438524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8101AB-6E70-FE4C-90B9-88A36ED6A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4 Clusters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318EDA-FE8C-8841-98D6-01956E89211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619640"/>
            <a:ext cx="5183187" cy="3455458"/>
          </a:xfrm>
        </p:spPr>
      </p:pic>
    </p:spTree>
    <p:extLst>
      <p:ext uri="{BB962C8B-B14F-4D97-AF65-F5344CB8AC3E}">
        <p14:creationId xmlns:p14="http://schemas.microsoft.com/office/powerpoint/2010/main" val="1390849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115E-28B0-4026-B91D-C75F3B94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B0525-1A42-4BA7-8A73-58884EE4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02" y="2044208"/>
            <a:ext cx="7660396" cy="311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00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80AC7-54C8-4BFB-8911-5D9CEF74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AFCF2-82D7-4E91-9537-339E46D1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152" y="2054698"/>
            <a:ext cx="7695695" cy="320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12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E5BF-63F0-4C86-90A7-45771359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EB6FDF-BEB4-4F28-8AF4-99BD3F3AF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51421"/>
            <a:ext cx="6858000" cy="3086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D042C1-C283-4EBD-8615-1C35DFF38410}"/>
              </a:ext>
            </a:extLst>
          </p:cNvPr>
          <p:cNvSpPr/>
          <p:nvPr/>
        </p:nvSpPr>
        <p:spPr>
          <a:xfrm>
            <a:off x="-1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https://dashee87.github.io/data%20science/general/Clustering-with-Scikit-with-GIFs/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432830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CE6D-060C-B94F-8840-56B9249C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Linkage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46C8F-C241-0B4E-B486-349CD0D07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 Linkage</a:t>
            </a:r>
          </a:p>
          <a:p>
            <a:pPr lvl="1"/>
            <a:r>
              <a:rPr lang="en-US" dirty="0"/>
              <a:t>Known as nearest neighbor clustering.</a:t>
            </a:r>
          </a:p>
          <a:p>
            <a:pPr lvl="1"/>
            <a:r>
              <a:rPr lang="en-US" dirty="0"/>
              <a:t>Distance between two groups is defined as the distance between their two nearest members</a:t>
            </a:r>
          </a:p>
          <a:p>
            <a:pPr lvl="1"/>
            <a:r>
              <a:rPr lang="en-US" dirty="0"/>
              <a:t>Tends to yield clusters where individuals are added sequentially to a single group.</a:t>
            </a:r>
          </a:p>
          <a:p>
            <a:r>
              <a:rPr lang="en-US" dirty="0"/>
              <a:t>Complete</a:t>
            </a:r>
          </a:p>
          <a:p>
            <a:pPr lvl="1"/>
            <a:r>
              <a:rPr lang="en-US" dirty="0"/>
              <a:t>Known as further neighbor or maximum method</a:t>
            </a:r>
          </a:p>
          <a:p>
            <a:pPr lvl="1"/>
            <a:r>
              <a:rPr lang="en-US" dirty="0"/>
              <a:t>Distance between two groups is defined as the distance between the two farthest-apart members.</a:t>
            </a:r>
          </a:p>
          <a:p>
            <a:pPr lvl="1"/>
            <a:r>
              <a:rPr lang="en-US" dirty="0"/>
              <a:t>Tends to yield clusters that are well separated and compact.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49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ACE6D-060C-B94F-8840-56B9249CF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Linkage Criterion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46C8F-C241-0B4E-B486-349CD0D07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Average</a:t>
            </a:r>
          </a:p>
          <a:p>
            <a:pPr lvl="1"/>
            <a:r>
              <a:rPr lang="en-US" dirty="0"/>
              <a:t>Known as the unweighted pair-group method</a:t>
            </a:r>
          </a:p>
          <a:p>
            <a:pPr lvl="1"/>
            <a:r>
              <a:rPr lang="en-US" dirty="0"/>
              <a:t>Distance between two groups is defined as the average distance between each of their members.</a:t>
            </a:r>
          </a:p>
          <a:p>
            <a:r>
              <a:rPr lang="en-US" dirty="0"/>
              <a:t>Ward</a:t>
            </a:r>
          </a:p>
          <a:p>
            <a:pPr lvl="1"/>
            <a:r>
              <a:rPr lang="en-US" dirty="0"/>
              <a:t>Smallest distance between all pairs of points in two clusters</a:t>
            </a:r>
          </a:p>
          <a:p>
            <a:pPr lvl="1"/>
            <a:r>
              <a:rPr lang="en-US" dirty="0"/>
              <a:t>Groups are formed so as to minimize the within-group sum of squares.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648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4C365-7B05-954D-A205-9D9E2090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Criterion -&gt; Cluster Shapes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E601D-1B47-4372-9E88-FCFBE25BE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019300"/>
            <a:ext cx="61722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5E3323-C25F-4944-8F9A-4BBA8EAE294A}"/>
              </a:ext>
            </a:extLst>
          </p:cNvPr>
          <p:cNvSpPr/>
          <p:nvPr/>
        </p:nvSpPr>
        <p:spPr>
          <a:xfrm>
            <a:off x="-1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https://dashee87.github.io/data%20science/general/Clustering-with-Scikit-with-GIFs/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3789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8DE3-A3A9-AC41-89EB-750B4086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38455C-87E9-8246-BBDB-EB2344BB9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876" y="1825625"/>
            <a:ext cx="7310247" cy="4351338"/>
          </a:xfrm>
        </p:spPr>
      </p:pic>
    </p:spTree>
    <p:extLst>
      <p:ext uri="{BB962C8B-B14F-4D97-AF65-F5344CB8AC3E}">
        <p14:creationId xmlns:p14="http://schemas.microsoft.com/office/powerpoint/2010/main" val="3116778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7BF5-E1B6-304D-B94A-D9F4B9C53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3025E-3B5E-9745-A06C-866552A21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984377-B642-2D4E-BE8E-861C7562D8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28107"/>
            <a:ext cx="5157787" cy="343852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A55D19-F0A1-504E-9A9C-98435C1B9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After Clustering</a:t>
            </a:r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15B3A6E8-0758-9E4B-8A2D-FF1ACC5F1E6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619640"/>
            <a:ext cx="5183188" cy="3455458"/>
          </a:xfrm>
        </p:spPr>
      </p:pic>
    </p:spTree>
    <p:extLst>
      <p:ext uri="{BB962C8B-B14F-4D97-AF65-F5344CB8AC3E}">
        <p14:creationId xmlns:p14="http://schemas.microsoft.com/office/powerpoint/2010/main" val="2859077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8AF06-2C65-45FC-9093-0E2BEE63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Clustering: Inferring Class Labels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8790E7-C927-48BE-8074-AC0558223A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0" t="20542" r="7945" b="9321"/>
          <a:stretch/>
        </p:blipFill>
        <p:spPr>
          <a:xfrm>
            <a:off x="2291938" y="2719447"/>
            <a:ext cx="3277589" cy="3051961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982119D-19F4-4FB7-9E44-D347ED1944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35" t="20542" r="44182"/>
          <a:stretch/>
        </p:blipFill>
        <p:spPr>
          <a:xfrm>
            <a:off x="8277101" y="2719449"/>
            <a:ext cx="700644" cy="3457514"/>
          </a:xfr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F49433F-E892-4567-BDE8-21A68A99A56D}"/>
              </a:ext>
            </a:extLst>
          </p:cNvPr>
          <p:cNvSpPr/>
          <p:nvPr/>
        </p:nvSpPr>
        <p:spPr>
          <a:xfrm>
            <a:off x="5862320" y="4124960"/>
            <a:ext cx="161544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415A2-E945-FB4B-8832-0C0335CA2A9C}"/>
              </a:ext>
            </a:extLst>
          </p:cNvPr>
          <p:cNvSpPr txBox="1"/>
          <p:nvPr/>
        </p:nvSpPr>
        <p:spPr>
          <a:xfrm>
            <a:off x="2890671" y="1888449"/>
            <a:ext cx="2080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Feature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D83F4C-8AAB-6A48-8D77-2517A50150AD}"/>
              </a:ext>
            </a:extLst>
          </p:cNvPr>
          <p:cNvSpPr txBox="1"/>
          <p:nvPr/>
        </p:nvSpPr>
        <p:spPr>
          <a:xfrm>
            <a:off x="8020975" y="1519118"/>
            <a:ext cx="1212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Inferred</a:t>
            </a:r>
          </a:p>
          <a:p>
            <a:pPr algn="ctr"/>
            <a:r>
              <a:rPr lang="en-US" sz="2400" b="1" dirty="0"/>
              <a:t>Label</a:t>
            </a:r>
          </a:p>
          <a:p>
            <a:pPr algn="ctr"/>
            <a:r>
              <a:rPr lang="en-US" sz="2400" b="1" dirty="0"/>
              <a:t>Vector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D758B-7CAF-CE41-B16F-B30A123D56C8}"/>
              </a:ext>
            </a:extLst>
          </p:cNvPr>
          <p:cNvSpPr txBox="1"/>
          <p:nvPr/>
        </p:nvSpPr>
        <p:spPr>
          <a:xfrm>
            <a:off x="5938525" y="3293963"/>
            <a:ext cx="1463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Clustering</a:t>
            </a:r>
            <a:br>
              <a:rPr lang="en-US" sz="2400" b="1" dirty="0"/>
            </a:br>
            <a:r>
              <a:rPr lang="en-US" sz="2400" b="1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43406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BE43-DA73-784B-81DF-F6CACA35F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U.S. Zip Codes by GPS Coordinates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499CB-B5D4-0443-A984-E4DE4B97B1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438847"/>
            <a:ext cx="6858000" cy="4572000"/>
          </a:xfrm>
        </p:spPr>
      </p:pic>
    </p:spTree>
    <p:extLst>
      <p:ext uri="{BB962C8B-B14F-4D97-AF65-F5344CB8AC3E}">
        <p14:creationId xmlns:p14="http://schemas.microsoft.com/office/powerpoint/2010/main" val="3814373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FC66-D57E-4616-9201-771846DD4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 Folding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3CD6D-36BA-448C-A347-A59B2C22B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66" y="1825625"/>
            <a:ext cx="9830068" cy="4351338"/>
          </a:xfrm>
        </p:spPr>
      </p:pic>
    </p:spTree>
    <p:extLst>
      <p:ext uri="{BB962C8B-B14F-4D97-AF65-F5344CB8AC3E}">
        <p14:creationId xmlns:p14="http://schemas.microsoft.com/office/powerpoint/2010/main" val="344069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99A4-87B5-A941-A90A-192E61543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3D Structures of Proteins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86D916-D60D-F249-8128-8B10E53EE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2058194"/>
            <a:ext cx="7823200" cy="3886200"/>
          </a:xfrm>
        </p:spPr>
      </p:pic>
    </p:spTree>
    <p:extLst>
      <p:ext uri="{BB962C8B-B14F-4D97-AF65-F5344CB8AC3E}">
        <p14:creationId xmlns:p14="http://schemas.microsoft.com/office/powerpoint/2010/main" val="310275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A72F5-8C52-D94D-9208-A216021A0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as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7FAAB-3318-4842-906E-BC17AF0DC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clustering problem is an optimization problem</a:t>
            </a:r>
          </a:p>
          <a:p>
            <a:r>
              <a:rPr lang="en-US" dirty="0"/>
              <a:t>We define an "objective function"</a:t>
            </a:r>
          </a:p>
          <a:p>
            <a:r>
              <a:rPr lang="en-US" dirty="0"/>
              <a:t>Mathematically encodes what we consider to be ideal properties of clusters</a:t>
            </a:r>
          </a:p>
          <a:p>
            <a:r>
              <a:rPr lang="en-US" dirty="0"/>
              <a:t>Different clustering methods have different objective functions</a:t>
            </a:r>
          </a:p>
          <a:p>
            <a:r>
              <a:rPr lang="en-US" dirty="0"/>
              <a:t>These objective functions result in different ways of clustering the data</a:t>
            </a:r>
          </a:p>
        </p:txBody>
      </p:sp>
    </p:spTree>
    <p:extLst>
      <p:ext uri="{BB962C8B-B14F-4D97-AF65-F5344CB8AC3E}">
        <p14:creationId xmlns:p14="http://schemas.microsoft.com/office/powerpoint/2010/main" val="3420448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3D63DA4DC42243A249ACF9EEC79303" ma:contentTypeVersion="8" ma:contentTypeDescription="Create a new document." ma:contentTypeScope="" ma:versionID="4f7771f6295bf4febfce6538e8f9b6ff">
  <xsd:schema xmlns:xsd="http://www.w3.org/2001/XMLSchema" xmlns:xs="http://www.w3.org/2001/XMLSchema" xmlns:p="http://schemas.microsoft.com/office/2006/metadata/properties" xmlns:ns3="e238510d-fee4-4772-a514-5a8f054e5868" targetNamespace="http://schemas.microsoft.com/office/2006/metadata/properties" ma:root="true" ma:fieldsID="e5d228f13a69d91b10008d143ad103a6" ns3:_="">
    <xsd:import namespace="e238510d-fee4-4772-a514-5a8f054e586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38510d-fee4-4772-a514-5a8f054e58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76AF50B-EEC3-4D4E-A627-289AE57025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38510d-fee4-4772-a514-5a8f054e58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B41994-D19A-45C3-A2C8-83BCB76CF8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4B287E-24FB-496D-9E00-6FEDA6CC129A}">
  <ds:schemaRefs>
    <ds:schemaRef ds:uri="http://schemas.microsoft.com/office/2006/documentManagement/types"/>
    <ds:schemaRef ds:uri="http://schemas.microsoft.com/office/infopath/2007/PartnerControls"/>
    <ds:schemaRef ds:uri="e238510d-fee4-4772-a514-5a8f054e586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841</Words>
  <Application>Microsoft Macintosh PowerPoint</Application>
  <PresentationFormat>Widescreen</PresentationFormat>
  <Paragraphs>128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Clustering</vt:lpstr>
      <vt:lpstr>Unsupervised Learning</vt:lpstr>
      <vt:lpstr>What is clustering?</vt:lpstr>
      <vt:lpstr>Points</vt:lpstr>
      <vt:lpstr>Clustering: Inferring Class Labels</vt:lpstr>
      <vt:lpstr>Clusters U.S. Zip Codes by GPS Coordinates</vt:lpstr>
      <vt:lpstr>Protein Folding</vt:lpstr>
      <vt:lpstr>Cluster 3D Structures of Proteins</vt:lpstr>
      <vt:lpstr>Clustering as Optimization</vt:lpstr>
      <vt:lpstr>Points</vt:lpstr>
      <vt:lpstr>Within-Cluster Variance</vt:lpstr>
      <vt:lpstr>Clustering Algorithms</vt:lpstr>
      <vt:lpstr>Gaussian Mixture Models</vt:lpstr>
      <vt:lpstr>DBSCAN</vt:lpstr>
      <vt:lpstr>K-Means</vt:lpstr>
      <vt:lpstr>K-means clustering – step 1</vt:lpstr>
      <vt:lpstr>K-means clustering – step 2</vt:lpstr>
      <vt:lpstr>K-means clustering – step 3</vt:lpstr>
      <vt:lpstr>K-means clustering – step 3</vt:lpstr>
      <vt:lpstr>K-means clustering – Iteration 2</vt:lpstr>
      <vt:lpstr>K-means clustering – Iteration 2</vt:lpstr>
      <vt:lpstr>Centroid-Based Optimization Problem</vt:lpstr>
      <vt:lpstr>Intra-cluster variation</vt:lpstr>
      <vt:lpstr>Intra-cluster variation</vt:lpstr>
      <vt:lpstr>K-Means</vt:lpstr>
      <vt:lpstr>Hierarchical Clustering (Ward's)</vt:lpstr>
      <vt:lpstr>Inertia – Example 1 </vt:lpstr>
      <vt:lpstr>Inertia – Example 2 </vt:lpstr>
      <vt:lpstr>Hierarchical Clustering (Ward's)</vt:lpstr>
      <vt:lpstr>Hierarchical Clustering (Ward's)</vt:lpstr>
      <vt:lpstr>Dendrogram</vt:lpstr>
      <vt:lpstr>Dendrogram</vt:lpstr>
      <vt:lpstr>Dendrogram example</vt:lpstr>
      <vt:lpstr>Hierarchical Linkage Criterion</vt:lpstr>
      <vt:lpstr>Hierarchical Linkage Criterion</vt:lpstr>
      <vt:lpstr>Linkage Criterion -&gt; Cluster Shapes</vt:lpstr>
      <vt:lpstr>Clustering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Nowling, RJ</dc:creator>
  <cp:lastModifiedBy>Nowling, RJ</cp:lastModifiedBy>
  <cp:revision>120</cp:revision>
  <dcterms:created xsi:type="dcterms:W3CDTF">2018-10-01T16:21:54Z</dcterms:created>
  <dcterms:modified xsi:type="dcterms:W3CDTF">2021-01-25T00:55:20Z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0x010100053D63DA4DC42243A249ACF9EEC79303</vt:lpwstr>
  </property>
</Properties>
</file>